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ipCzQnUIT4CXSlRjDgS2DubbxA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3D0F37-7B09-4DDF-B834-DD0C5A1994F6}">
  <a:tblStyle styleId="{303D0F37-7B09-4DDF-B834-DD0C5A1994F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B366DC-428C-4C7A-892C-341EB3AF08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Column 說明: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chapter_number 章節數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min 句子字數(最短)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mean 句子字數(mean)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median 句子字數(median)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max 句子字數(max)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colon 標點符號統計 (colon)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quote_start 標點符號統計 (quote_start)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quote_end 標點符號統計 (quote_end)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excitement 標點符號統計 (excitement)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question_mark 標點符號統計 (question_mark)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comma 標點符號統計 (comma)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period 標點符號統計 (period)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newline 標點符號統計 (newline)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space 標點符號統計 (space)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nchar 章節字數</a:t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e849866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4e8498664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f56ba567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4f56ba5672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f56ba567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4f56ba567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ec0c841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4ec0c8419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6da6b5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26da6b5ad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da6b5a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26da6b5ad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6da6b5a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26da6b5ad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6da6b5a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26da6b5ad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6da6b5a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26da6b5ad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6da6b5a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6da6b5ad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6f069dbe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6f069dbe0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b850a9c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4eb850a9c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eb850a9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4eb850a9c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eb850a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4eb850a9c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eb850a9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4eb850a9c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eb850a9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4eb850a9c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e84986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4e849866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ec0c841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4ec0c8419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f56ba56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4f56ba567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e849866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4e8498664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f56ba5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4f56ba56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e849866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4e8498664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56ba56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4f56ba56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e849866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4e84986649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f56ba56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4f56ba567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e849866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4e84986649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e849866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4e8498664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e849866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4e84986649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e849866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4e8498664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ec0c8419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4ec0c8419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6f069dbe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26f069dbe0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6f069db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26f069dbe0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4ec0c84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4ec0c8419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e887154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4e887154d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54.jp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47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30.png"/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4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image" Target="../media/image5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Relationship Id="rId4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jpg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內頁標題</a:t>
            </a:r>
            <a:endParaRPr/>
          </a:p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4824"/>
            <a:ext cx="10515600" cy="636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</a:t>
            </a:r>
            <a:endParaRPr/>
          </a:p>
        </p:txBody>
      </p:sp>
      <p:graphicFrame>
        <p:nvGraphicFramePr>
          <p:cNvPr id="156" name="Google Shape;156;p16"/>
          <p:cNvGraphicFramePr/>
          <p:nvPr/>
        </p:nvGraphicFramePr>
        <p:xfrm>
          <a:off x="165675" y="143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12222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</a:tblGrid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e84986649_0_73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</a:t>
            </a:r>
            <a:endParaRPr/>
          </a:p>
        </p:txBody>
      </p:sp>
      <p:pic>
        <p:nvPicPr>
          <p:cNvPr id="162" name="Google Shape;162;g24e84986649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188" y="806826"/>
            <a:ext cx="6313623" cy="56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56ba5672_4_2"/>
          <p:cNvSpPr txBox="1"/>
          <p:nvPr>
            <p:ph type="title"/>
          </p:nvPr>
        </p:nvSpPr>
        <p:spPr>
          <a:xfrm>
            <a:off x="838200" y="3033339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Deep Learning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Analysis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f56ba5672_4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Deep Learning Analysis</a:t>
            </a:r>
            <a:endParaRPr/>
          </a:p>
        </p:txBody>
      </p:sp>
      <p:sp>
        <p:nvSpPr>
          <p:cNvPr id="173" name="Google Shape;173;g24f56ba5672_4_10"/>
          <p:cNvSpPr txBox="1"/>
          <p:nvPr/>
        </p:nvSpPr>
        <p:spPr>
          <a:xfrm>
            <a:off x="1477800" y="1510250"/>
            <a:ext cx="9999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深度學習分析是一種基於深度學習技術的數據分析方法。它使用人工神經網路（Artificial Neural Networks）這種模型來處理和分析大量的數據，並從中提取特徵和模式。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傳統的數據分析方法通常需要人為地提取和選擇特徵，然後使用統計方法進行分析。而深度學習分析通常能夠自動地從原始數據中學習到特徵和模式，從而不再需要依賴人工選擇特徵。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深度學習分析在眾多領域都有應用，例如圖像識別、語音識別、自然語言處理等。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4" name="Google Shape;174;g24f56ba5672_4_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1477800" y="1510250"/>
            <a:ext cx="9999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中研院生命科學圖書館於分享一篇文章『</a:t>
            </a:r>
            <a:r>
              <a:rPr lang="zh-TW" sz="35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淺談中文比對系統中的「文風分析」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』，本研究借鑑內文分析流程，其步驟如下：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取得全文。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去掉多餘標點符號，只留下純文字。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跳過停用詞的過濾程序 (保留停用詞)。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斷詞與詞頻分析。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用詞習慣統計。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淺談中文比對系統中的「文風分析」https://lsl.sinica.edu.tw/Blog/2022/08/29-2/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2052975" y="1466000"/>
            <a:ext cx="88194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JiebaR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CKIP Tagger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ec0c84192_0_12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03" name="Google Shape;203;g24ec0c84192_0_12"/>
          <p:cNvSpPr txBox="1"/>
          <p:nvPr/>
        </p:nvSpPr>
        <p:spPr>
          <a:xfrm>
            <a:off x="2052975" y="1466000"/>
            <a:ext cx="83919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libri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JiebaR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常稱「結巴」，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語言版本，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一種中文分詞工具，協助了解章回小說當中的用字情形。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4" name="Google Shape;204;g24ec0c84192_0_12"/>
          <p:cNvSpPr txBox="1"/>
          <p:nvPr/>
        </p:nvSpPr>
        <p:spPr>
          <a:xfrm>
            <a:off x="2371050" y="4621400"/>
            <a:ext cx="74499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r>
              <a:rPr b="1" lang="zh-TW" sz="24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賈寶玉最愛的是林黛玉？還是寶釵？抑或史湘雲？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g24ec0c84192_0_12"/>
          <p:cNvSpPr txBox="1"/>
          <p:nvPr/>
        </p:nvSpPr>
        <p:spPr>
          <a:xfrm>
            <a:off x="1114200" y="5558525"/>
            <a:ext cx="996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[1]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最愛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林黛玉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還是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寶釵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抑或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史湘雲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1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06" name="Google Shape;206;g24ec0c84192_0_12"/>
          <p:cNvCxnSpPr>
            <a:stCxn id="204" idx="2"/>
            <a:endCxn id="205" idx="0"/>
          </p:cNvCxnSpPr>
          <p:nvPr/>
        </p:nvCxnSpPr>
        <p:spPr>
          <a:xfrm>
            <a:off x="6096000" y="517550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大綱</a:t>
            </a:r>
            <a:endParaRPr/>
          </a:p>
        </p:txBody>
      </p:sp>
      <p:sp>
        <p:nvSpPr>
          <p:cNvPr id="89" name="Google Shape;89;p2"/>
          <p:cNvSpPr txBox="1"/>
          <p:nvPr>
            <p:ph idx="4294967295" type="body"/>
          </p:nvPr>
        </p:nvSpPr>
        <p:spPr>
          <a:xfrm>
            <a:off x="2897467" y="1281951"/>
            <a:ext cx="6397065" cy="52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24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探索性資料分析</a:t>
            </a:r>
            <a:endParaRPr sz="2600"/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da6b5adb_0_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2" name="Google Shape;212;g226da6b5adb_0_5"/>
          <p:cNvSpPr txBox="1"/>
          <p:nvPr/>
        </p:nvSpPr>
        <p:spPr>
          <a:xfrm>
            <a:off x="2052975" y="1466000"/>
            <a:ext cx="8819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CKIP Tagger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由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中研院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自行研發的中文分詞系統，與 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JeibaR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功能類似，同樣</a:t>
            </a:r>
            <a:r>
              <a:rPr lang="zh-TW" sz="3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da6b5adb_0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8" name="Google Shape;218;g226da6b5adb_0_10"/>
          <p:cNvSpPr txBox="1"/>
          <p:nvPr/>
        </p:nvSpPr>
        <p:spPr>
          <a:xfrm>
            <a:off x="2052975" y="1466000"/>
            <a:ext cx="88638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於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 2013 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年開源的工具，透過字詞的集合，將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字詞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轉換成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向量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形式，計算出字詞之間在向量空間中的關係。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訓練過程中，可以將 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One-Hot Encoding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這種高維度的向量，轉換成相對較低維度的向量，此種低維向量則稱之為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嵌入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 (Embedding)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6da6b5adb_0_1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24" name="Google Shape;224;g226da6b5adb_0_15"/>
          <p:cNvSpPr txBox="1"/>
          <p:nvPr/>
        </p:nvSpPr>
        <p:spPr>
          <a:xfrm>
            <a:off x="2052975" y="14660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5" name="Google Shape;225;g226da6b5ad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550" y="2717250"/>
            <a:ext cx="3714600" cy="358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g226da6b5ad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549" y="2251600"/>
            <a:ext cx="3075974" cy="4127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g226da6b5adb_0_15"/>
          <p:cNvSpPr txBox="1"/>
          <p:nvPr/>
        </p:nvSpPr>
        <p:spPr>
          <a:xfrm>
            <a:off x="1585138" y="6378925"/>
            <a:ext cx="43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Bag-of-Words，</a:t>
            </a:r>
            <a:r>
              <a:rPr b="1"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CBOW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26da6b5adb_0_15"/>
          <p:cNvSpPr txBox="1"/>
          <p:nvPr/>
        </p:nvSpPr>
        <p:spPr>
          <a:xfrm>
            <a:off x="6019038" y="6378925"/>
            <a:ext cx="290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Skip-Gram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26da6b5adb_0_15"/>
          <p:cNvSpPr txBox="1"/>
          <p:nvPr/>
        </p:nvSpPr>
        <p:spPr>
          <a:xfrm>
            <a:off x="8409500" y="6427200"/>
            <a:ext cx="371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b="0" i="0" sz="11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https://www.cnblogs.com/gogoSandy/p/13773327.html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6da6b5adb_0_28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35" name="Google Shape;235;g226da6b5adb_0_28"/>
          <p:cNvSpPr txBox="1"/>
          <p:nvPr/>
        </p:nvSpPr>
        <p:spPr>
          <a:xfrm>
            <a:off x="2052975" y="1466000"/>
            <a:ext cx="8863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6" name="Google Shape;236;g226da6b5ad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750" y="2820500"/>
            <a:ext cx="7416499" cy="34012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g226da6b5adb_0_28"/>
          <p:cNvSpPr txBox="1"/>
          <p:nvPr/>
        </p:nvSpPr>
        <p:spPr>
          <a:xfrm>
            <a:off x="2209799" y="6221775"/>
            <a:ext cx="777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：將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hot encodiing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降低維度的方式；取自 https://www.youtube.com/watch?v=6_2_2CPB97s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6da6b5adb_0_3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43" name="Google Shape;243;g226da6b5adb_0_35"/>
          <p:cNvSpPr txBox="1"/>
          <p:nvPr/>
        </p:nvSpPr>
        <p:spPr>
          <a:xfrm>
            <a:off x="2052975" y="14660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4" name="Google Shape;244;g226da6b5adb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88" y="3031900"/>
            <a:ext cx="5060625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g226da6b5adb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635" y="3031900"/>
            <a:ext cx="4143669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g226da6b5adb_0_35"/>
          <p:cNvSpPr txBox="1"/>
          <p:nvPr/>
        </p:nvSpPr>
        <p:spPr>
          <a:xfrm>
            <a:off x="243450" y="5892100"/>
            <a:ext cx="506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PV-DM (Paragraph Vector-Distributed Memory)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26da6b5adb_0_35"/>
          <p:cNvSpPr txBox="1"/>
          <p:nvPr/>
        </p:nvSpPr>
        <p:spPr>
          <a:xfrm>
            <a:off x="5539263" y="5892100"/>
            <a:ext cx="47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Paragraph Vector-Distributed Bag of Words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26da6b5adb_0_35"/>
          <p:cNvSpPr txBox="1"/>
          <p:nvPr/>
        </p:nvSpPr>
        <p:spPr>
          <a:xfrm>
            <a:off x="5282000" y="6461725"/>
            <a:ext cx="48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https://zhuanlan.zhihu.com/p/336921474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6da6b5adb_0_4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54" name="Google Shape;254;g226da6b5adb_0_40"/>
          <p:cNvSpPr txBox="1"/>
          <p:nvPr/>
        </p:nvSpPr>
        <p:spPr>
          <a:xfrm>
            <a:off x="2052975" y="1466000"/>
            <a:ext cx="881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是一個編碼器 (Encoder)，可以建立文句嵌入(Sentence Embedding)，在句首加入[CLS]標記，同時在句尾加入[SEP]標記，來確認文句範圍。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26da6b5adb_0_40"/>
          <p:cNvSpPr txBox="1"/>
          <p:nvPr/>
        </p:nvSpPr>
        <p:spPr>
          <a:xfrm>
            <a:off x="845500" y="4321675"/>
            <a:ext cx="49851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弱水三千，我只取一瓢飲。</a:t>
            </a:r>
            <a:endParaRPr sz="3100">
              <a:highlight>
                <a:schemeClr val="lt1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6" name="Google Shape;256;g226da6b5adb_0_40"/>
          <p:cNvSpPr txBox="1"/>
          <p:nvPr/>
        </p:nvSpPr>
        <p:spPr>
          <a:xfrm>
            <a:off x="838200" y="3899575"/>
            <a:ext cx="259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摘自《紅樓夢·第九十一回》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7" name="Google Shape;257;g226da6b5adb_0_40"/>
          <p:cNvSpPr txBox="1"/>
          <p:nvPr/>
        </p:nvSpPr>
        <p:spPr>
          <a:xfrm>
            <a:off x="454150" y="5405575"/>
            <a:ext cx="57678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弱水三千我只取一瓢飲</a:t>
            </a:r>
            <a:r>
              <a:rPr lang="zh-TW" sz="31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31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g226da6b5adb_0_40"/>
          <p:cNvCxnSpPr>
            <a:stCxn id="255" idx="2"/>
            <a:endCxn id="257" idx="0"/>
          </p:cNvCxnSpPr>
          <p:nvPr/>
        </p:nvCxnSpPr>
        <p:spPr>
          <a:xfrm>
            <a:off x="3338050" y="4983475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g226da6b5adb_0_40"/>
          <p:cNvSpPr txBox="1"/>
          <p:nvPr/>
        </p:nvSpPr>
        <p:spPr>
          <a:xfrm>
            <a:off x="8370200" y="4049225"/>
            <a:ext cx="14895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[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0.575141132,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0.818579197,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0.244735315,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-0.486866504,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-0.535887539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26da6b5adb_0_40"/>
          <p:cNvSpPr/>
          <p:nvPr/>
        </p:nvSpPr>
        <p:spPr>
          <a:xfrm rot="-849388">
            <a:off x="6816703" y="5547569"/>
            <a:ext cx="1283065" cy="547598"/>
          </a:xfrm>
          <a:prstGeom prst="rightArrow">
            <a:avLst>
              <a:gd fmla="val 50000" name="adj1"/>
              <a:gd fmla="val 754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26da6b5adb_0_40"/>
          <p:cNvSpPr/>
          <p:nvPr/>
        </p:nvSpPr>
        <p:spPr>
          <a:xfrm>
            <a:off x="9943350" y="4083825"/>
            <a:ext cx="324475" cy="899650"/>
          </a:xfrm>
          <a:custGeom>
            <a:rect b="b" l="l" r="r" t="t"/>
            <a:pathLst>
              <a:path extrusionOk="0" h="35986" w="12979">
                <a:moveTo>
                  <a:pt x="0" y="0"/>
                </a:moveTo>
                <a:cubicBezTo>
                  <a:pt x="7651" y="10201"/>
                  <a:pt x="12979" y="23234"/>
                  <a:pt x="12979" y="359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g226da6b5adb_0_40"/>
          <p:cNvSpPr/>
          <p:nvPr/>
        </p:nvSpPr>
        <p:spPr>
          <a:xfrm>
            <a:off x="10017100" y="5529175"/>
            <a:ext cx="235975" cy="899650"/>
          </a:xfrm>
          <a:custGeom>
            <a:rect b="b" l="l" r="r" t="t"/>
            <a:pathLst>
              <a:path extrusionOk="0" h="35986" w="9439">
                <a:moveTo>
                  <a:pt x="0" y="35986"/>
                </a:moveTo>
                <a:cubicBezTo>
                  <a:pt x="2219" y="23785"/>
                  <a:pt x="9439" y="12401"/>
                  <a:pt x="943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g226da6b5adb_0_40"/>
          <p:cNvSpPr txBox="1"/>
          <p:nvPr/>
        </p:nvSpPr>
        <p:spPr>
          <a:xfrm>
            <a:off x="9884288" y="5048575"/>
            <a:ext cx="8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768維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4" name="Google Shape;264;g226da6b5adb_0_40"/>
          <p:cNvSpPr txBox="1"/>
          <p:nvPr/>
        </p:nvSpPr>
        <p:spPr>
          <a:xfrm>
            <a:off x="1081600" y="6073975"/>
            <a:ext cx="451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(一個用來建立詞嵌入的句子，最多510個字)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6f069dbe0_1_1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70" name="Google Shape;270;g226f069dbe0_1_19"/>
          <p:cNvSpPr txBox="1"/>
          <p:nvPr/>
        </p:nvSpPr>
        <p:spPr>
          <a:xfrm>
            <a:off x="2052975" y="1466000"/>
            <a:ext cx="881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26f069dbe0_1_19"/>
          <p:cNvSpPr txBox="1"/>
          <p:nvPr/>
        </p:nvSpPr>
        <p:spPr>
          <a:xfrm>
            <a:off x="2296450" y="3893825"/>
            <a:ext cx="9714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26f069dbe0_1_19"/>
          <p:cNvSpPr txBox="1"/>
          <p:nvPr/>
        </p:nvSpPr>
        <p:spPr>
          <a:xfrm>
            <a:off x="2197150" y="2771250"/>
            <a:ext cx="95478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chunking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將文章分割成多個段落或句子，並對每個段落或句子分別獲取embedding。然後可以使用不同的方法（例如加權平均，最大，最小等）來組合這些embedding。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26f069dbe0_1_19"/>
          <p:cNvSpPr txBox="1"/>
          <p:nvPr/>
        </p:nvSpPr>
        <p:spPr>
          <a:xfrm>
            <a:off x="2378175" y="5581200"/>
            <a:ext cx="5459400" cy="11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9900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26f069dbe0_1_19"/>
          <p:cNvSpPr txBox="1"/>
          <p:nvPr/>
        </p:nvSpPr>
        <p:spPr>
          <a:xfrm>
            <a:off x="376275" y="4470100"/>
            <a:ext cx="103440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這種方法將文章分成多個重疊的段落，每個段落都不超過512個token。然後，對每個段落運行BERT，得到每個段落的embedding。最後，可以將所有段落的 embedding 平均或者加總起來得到整篇文章的 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eb850a9c8_0_6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285" name="Google Shape;285;g24eb850a9c8_0_66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Document-based（基於文件） 方法關注的是整個文件作為一個單位的特徵表示。在這種方法中，每個文件被視為一個獨立的實例，而文本資料集中的每個文件都是一個獨立的觀測點。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Word-based（基於單詞） 方法專注於單詞層面的特徵表示。在這種方法中，每個單詞被視為一個獨立的特徵，而文本資料集中的每個文件可以被看作是由單詞組成的一系列特徵。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eb850a9c8_0_5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291" name="Google Shape;291;g24eb850a9c8_0_52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根據120回的文章特徵以視覺化的方式，將在空間中觀察資料點之間的相對位置和距離。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斷詞：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bert_chunking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bert_slidingWindow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ckip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jieba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降維：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PCA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t-SNE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UMAP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952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5">
            <a:alphaModFix/>
          </a:blip>
          <a:srcRect b="0" l="12502" r="12495" t="0"/>
          <a:stretch/>
        </p:blipFill>
        <p:spPr>
          <a:xfrm>
            <a:off x="7934451" y="1942206"/>
            <a:ext cx="1654800" cy="16548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8573" y="1947790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695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0634" y="1944068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2390" y="1942206"/>
            <a:ext cx="1688171" cy="168817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01" name="Google Shape;101;p3"/>
          <p:cNvSpPr txBox="1"/>
          <p:nvPr/>
        </p:nvSpPr>
        <p:spPr>
          <a:xfrm>
            <a:off x="678766" y="3736580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郝昀</a:t>
            </a:r>
            <a:endParaRPr b="1"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110971012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2506705" y="3736580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曾祐展111971004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4334644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羅延康111971011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157023" y="3736579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羅永傑111971012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7979402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蔡孟宗111971015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9801781" y="3752805"/>
            <a:ext cx="1542900" cy="2709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楊德倫1119710</a:t>
            </a:r>
            <a:r>
              <a:rPr b="1"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29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企畫發想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eb850a9c8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 3D </a:t>
            </a:r>
            <a:endParaRPr/>
          </a:p>
        </p:txBody>
      </p:sp>
      <p:graphicFrame>
        <p:nvGraphicFramePr>
          <p:cNvPr id="297" name="Google Shape;297;g24eb850a9c8_0_0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{BBB366DC-428C-4C7A-892C-341EB3AF08DE}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6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8" name="Google Shape;298;g24eb850a9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4eb850a9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4eb850a9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4eb850a9c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789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4eb850a9c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" y="4230821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4eb850a9c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54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4eb850a9c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4eb850a9c8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10550" y="4230825"/>
            <a:ext cx="3055500" cy="2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eb850a9c8_0_7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t-SNE 3D </a:t>
            </a:r>
            <a:endParaRPr/>
          </a:p>
        </p:txBody>
      </p:sp>
      <p:graphicFrame>
        <p:nvGraphicFramePr>
          <p:cNvPr id="311" name="Google Shape;311;g24eb850a9c8_0_7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{BBB366DC-428C-4C7A-892C-341EB3AF08DE}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2" name="Google Shape;312;g24eb850a9c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4eb850a9c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4eb850a9c8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4eb850a9c8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85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4eb850a9c8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4eb850a9c8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48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4eb850a9c8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4eb850a9c8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385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eb850a9c8_0_3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Word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Based UMAP 3D </a:t>
            </a:r>
            <a:endParaRPr/>
          </a:p>
        </p:txBody>
      </p:sp>
      <p:graphicFrame>
        <p:nvGraphicFramePr>
          <p:cNvPr id="325" name="Google Shape;325;g24eb850a9c8_0_32"/>
          <p:cNvGraphicFramePr/>
          <p:nvPr/>
        </p:nvGraphicFramePr>
        <p:xfrm>
          <a:off x="88300" y="262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{BBB366DC-428C-4C7A-892C-341EB3AF08DE}</a:tableStyleId>
              </a:tblPr>
              <a:tblGrid>
                <a:gridCol w="4005125"/>
                <a:gridCol w="4005125"/>
                <a:gridCol w="4005125"/>
              </a:tblGrid>
              <a:tr h="4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word_frequency_278_210_68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word_frequency_500_357_143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word_frequency_1000_708_292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30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6" name="Google Shape;326;g24eb850a9c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51" y="3097325"/>
            <a:ext cx="4005125" cy="30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4eb850a9c8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426" y="3097325"/>
            <a:ext cx="4005125" cy="30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4eb850a9c8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0" y="3097313"/>
            <a:ext cx="4005125" cy="300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4eb850a9c8_0_32"/>
          <p:cNvSpPr txBox="1"/>
          <p:nvPr>
            <p:ph idx="1" type="body"/>
          </p:nvPr>
        </p:nvSpPr>
        <p:spPr>
          <a:xfrm>
            <a:off x="1228175" y="1290920"/>
            <a:ext cx="9663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透過分析兩類資料，我們選取了最頻繁出現的68、143、292個非共同詞彙。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e84986649_0_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選擇之訓練模型</a:t>
            </a:r>
            <a:endParaRPr/>
          </a:p>
        </p:txBody>
      </p:sp>
      <p:sp>
        <p:nvSpPr>
          <p:cNvPr id="335" name="Google Shape;335;g24e84986649_0_0"/>
          <p:cNvSpPr txBox="1"/>
          <p:nvPr>
            <p:ph type="title"/>
          </p:nvPr>
        </p:nvSpPr>
        <p:spPr>
          <a:xfrm>
            <a:off x="1640025" y="1597725"/>
            <a:ext cx="89523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1.Logistc regression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2.KNN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3.Decision tree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4.Random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5.XGBoost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ec0c84192_1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</a:t>
            </a:r>
            <a:endParaRPr/>
          </a:p>
        </p:txBody>
      </p:sp>
      <p:graphicFrame>
        <p:nvGraphicFramePr>
          <p:cNvPr id="341" name="Google Shape;341;g24ec0c84192_1_0"/>
          <p:cNvGraphicFramePr/>
          <p:nvPr/>
        </p:nvGraphicFramePr>
        <p:xfrm>
          <a:off x="165675" y="12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1738700"/>
                <a:gridCol w="972550"/>
                <a:gridCol w="1035300"/>
                <a:gridCol w="997650"/>
                <a:gridCol w="1186050"/>
                <a:gridCol w="1186050"/>
                <a:gridCol w="1186050"/>
                <a:gridCol w="1186050"/>
                <a:gridCol w="1186050"/>
                <a:gridCol w="1186050"/>
              </a:tblGrid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7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</a:t>
                      </a: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0.769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0.364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f56ba5672_2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 圖</a:t>
            </a:r>
            <a:endParaRPr/>
          </a:p>
        </p:txBody>
      </p:sp>
      <p:pic>
        <p:nvPicPr>
          <p:cNvPr id="347" name="Google Shape;347;g24f56ba567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50" y="1327325"/>
            <a:ext cx="6536726" cy="50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4f56ba567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525" y="1327325"/>
            <a:ext cx="6536721" cy="50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84986649_0_1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Decision tree &amp; CV=5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354" name="Google Shape;354;g24e84986649_0_18"/>
          <p:cNvGraphicFramePr/>
          <p:nvPr/>
        </p:nvGraphicFramePr>
        <p:xfrm>
          <a:off x="275500" y="85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2336150"/>
                <a:gridCol w="869075"/>
                <a:gridCol w="1572425"/>
                <a:gridCol w="1572425"/>
                <a:gridCol w="1572425"/>
                <a:gridCol w="1572425"/>
                <a:gridCol w="1572425"/>
              </a:tblGrid>
              <a:tr h="84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5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/>
                        <a:t>0.791</a:t>
                      </a:r>
                      <a:endParaRPr b="1"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04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0.541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0.416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74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84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f56ba5672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Decision tree &amp; CV=5 圖 </a:t>
            </a:r>
            <a:endParaRPr/>
          </a:p>
        </p:txBody>
      </p:sp>
      <p:pic>
        <p:nvPicPr>
          <p:cNvPr id="360" name="Google Shape;360;g24f56ba56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9750"/>
            <a:ext cx="4672474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4f56ba56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325" y="1439751"/>
            <a:ext cx="4672474" cy="359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4f56ba567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100" y="1439748"/>
            <a:ext cx="4672454" cy="35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e84986649_0_3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&amp; CV=5 </a:t>
            </a:r>
            <a:endParaRPr/>
          </a:p>
        </p:txBody>
      </p:sp>
      <p:graphicFrame>
        <p:nvGraphicFramePr>
          <p:cNvPr id="368" name="Google Shape;368;g24e84986649_0_36"/>
          <p:cNvGraphicFramePr/>
          <p:nvPr/>
        </p:nvGraphicFramePr>
        <p:xfrm>
          <a:off x="212725" y="10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2587400"/>
                <a:gridCol w="617825"/>
                <a:gridCol w="1572425"/>
                <a:gridCol w="1572425"/>
                <a:gridCol w="1572425"/>
                <a:gridCol w="1572425"/>
                <a:gridCol w="1572425"/>
              </a:tblGrid>
              <a:tr h="8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60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0.447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0.791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0.894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0.647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57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0.833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0.595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2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f56ba5672_0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Random forest &amp; CV=5 圖 </a:t>
            </a:r>
            <a:endParaRPr/>
          </a:p>
        </p:txBody>
      </p:sp>
      <p:pic>
        <p:nvPicPr>
          <p:cNvPr id="374" name="Google Shape;374;g24f56ba567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630100"/>
            <a:ext cx="4672474" cy="359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4f56ba567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17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4f56ba5672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375" y="1630100"/>
            <a:ext cx="4672474" cy="359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188912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背景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192722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《紅樓夢》是古典小說中的經典之作，列為四大名著之一，是一部具有高度思想性與藝術性的文學鉅著。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192722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雖然流傳已逾兩百餘年，然而此書實際作者是誰，卻是專家們爭論的議題，一直以來都存在著爭議。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192722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1920年代開始，根據</a:t>
            </a:r>
            <a:r>
              <a:rPr lang="zh-TW" sz="3100" u="sng">
                <a:latin typeface="DFKai-SB"/>
                <a:ea typeface="DFKai-SB"/>
                <a:cs typeface="DFKai-SB"/>
                <a:sym typeface="DFKai-SB"/>
              </a:rPr>
              <a:t>胡適</a:t>
            </a: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先生的考證，認為小說的「前八十回」與「後四十回」並非同一人所著。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192722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lang="zh-TW" sz="3100" u="sng">
                <a:latin typeface="DFKai-SB"/>
                <a:ea typeface="DFKai-SB"/>
                <a:cs typeface="DFKai-SB"/>
                <a:sym typeface="DFKai-SB"/>
              </a:rPr>
              <a:t>胡適</a:t>
            </a: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先生求證之下，認為後四十回並非曹雪芹所著，並提出高鶚續書後四十回之論點。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6248400" y="6492874"/>
            <a:ext cx="44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參考資料：https://zh.wikipedia.org/zh-tw/紅樓夢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e84986649_0_2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382" name="Google Shape;382;g24e84986649_0_28"/>
          <p:cNvGraphicFramePr/>
          <p:nvPr/>
        </p:nvGraphicFramePr>
        <p:xfrm>
          <a:off x="313200" y="94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2336200"/>
                <a:gridCol w="894125"/>
                <a:gridCol w="1547325"/>
                <a:gridCol w="1572425"/>
                <a:gridCol w="1572425"/>
                <a:gridCol w="1572425"/>
                <a:gridCol w="1572425"/>
              </a:tblGrid>
              <a:tr h="80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0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0.761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9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0.75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0.809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0.778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57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0.823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0.736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0.557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4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</a:tr>
              <a:tr h="84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0.578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0.536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f56ba5672_0_1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XGBoost &amp; CV=5 圖  </a:t>
            </a:r>
            <a:endParaRPr/>
          </a:p>
        </p:txBody>
      </p:sp>
      <p:pic>
        <p:nvPicPr>
          <p:cNvPr id="388" name="Google Shape;388;g24f56ba567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4f56ba567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375" y="1630100"/>
            <a:ext cx="4672467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4f56ba5672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128" y="1630100"/>
            <a:ext cx="4672474" cy="35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e84986649_0_24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jieba+word2vec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396" name="Google Shape;396;g24e84986649_0_24"/>
          <p:cNvGraphicFramePr/>
          <p:nvPr/>
        </p:nvGraphicFramePr>
        <p:xfrm>
          <a:off x="338325" y="124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{303D0F37-7B09-4DDF-B834-DD0C5A1994F6}</a:tableStyleId>
              </a:tblPr>
              <a:tblGrid>
                <a:gridCol w="1632800"/>
                <a:gridCol w="1572425"/>
                <a:gridCol w="1572425"/>
                <a:gridCol w="1572425"/>
                <a:gridCol w="1572425"/>
                <a:gridCol w="1572425"/>
                <a:gridCol w="1572425"/>
              </a:tblGrid>
              <a:tr h="124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前80回內互比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0.416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0.125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Null model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最好結果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0.863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0.926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e84986649_0_48"/>
          <p:cNvSpPr txBox="1"/>
          <p:nvPr>
            <p:ph type="title"/>
          </p:nvPr>
        </p:nvSpPr>
        <p:spPr>
          <a:xfrm>
            <a:off x="150725" y="3525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ROC Curve,Trees </a:t>
            </a:r>
            <a:endParaRPr/>
          </a:p>
        </p:txBody>
      </p:sp>
      <p:pic>
        <p:nvPicPr>
          <p:cNvPr id="402" name="Google Shape;402;g24e84986649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75" y="1955437"/>
            <a:ext cx="5901752" cy="3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4e84986649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5" y="1852762"/>
            <a:ext cx="5752673" cy="3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e84986649_0_66"/>
          <p:cNvSpPr txBox="1"/>
          <p:nvPr>
            <p:ph type="title"/>
          </p:nvPr>
        </p:nvSpPr>
        <p:spPr>
          <a:xfrm>
            <a:off x="97125" y="2018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Important features </a:t>
            </a:r>
            <a:endParaRPr/>
          </a:p>
        </p:txBody>
      </p:sp>
      <p:pic>
        <p:nvPicPr>
          <p:cNvPr id="409" name="Google Shape;409;g24e84986649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75" y="1156525"/>
            <a:ext cx="10436076" cy="5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e84986649_0_5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2D</a:t>
            </a:r>
            <a:endParaRPr/>
          </a:p>
        </p:txBody>
      </p:sp>
      <p:pic>
        <p:nvPicPr>
          <p:cNvPr id="415" name="Google Shape;415;g24e8498664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8" y="855076"/>
            <a:ext cx="9694913" cy="56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ec0c84192_1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3D </a:t>
            </a:r>
            <a:endParaRPr/>
          </a:p>
        </p:txBody>
      </p:sp>
      <p:pic>
        <p:nvPicPr>
          <p:cNvPr id="421" name="Google Shape;421;g24ec0c84192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600" y="855076"/>
            <a:ext cx="7817668" cy="569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32" name="Google Shape;432;p20"/>
          <p:cNvSpPr txBox="1"/>
          <p:nvPr/>
        </p:nvSpPr>
        <p:spPr>
          <a:xfrm>
            <a:off x="2052975" y="1466000"/>
            <a:ext cx="88194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使用深度學習技術建立文件嵌入，為何分類效果會略遜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 建立文件嵌入的結果？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6f069dbe0_1_44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38" name="Google Shape;438;g226f069dbe0_1_44"/>
          <p:cNvSpPr txBox="1"/>
          <p:nvPr/>
        </p:nvSpPr>
        <p:spPr>
          <a:xfrm>
            <a:off x="1748175" y="1161200"/>
            <a:ext cx="88194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由於保留停用詞，該字詞在章回小說的重要性不大，因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此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將每一章回小說的斷詞計算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，觀察字詞的權重，移除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IDF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為 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的字詞，再依權重進行排序。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分類錯誤的 118 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為例，理應是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高鶚所著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，卻被分類為曹雪芹，可能是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與 77 回使用字詞習慣接近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所致，兩者權重最高的兩個字詞皆為「寶玉」、「王夫人」，參考其它彼此重複的停用詞，可能是誤判的原因，其它分類錯誤的章回小說，也有著類似的情形。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再加上純粹的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無法理解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前後文關係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的特性，單純以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相同的詞嵌入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來判斷，更可能是造成錯誤的原因。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《紅樓夢》的作者問題歷經多年的研究，但至今仍未有定論，各種說法並存，傳統的研究方法主要基於對文本的主觀判斷和考證，缺乏客觀的科學依據。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隨著資料科學及深度學習技術的不斷發展，可以應用統計分析及深度學習方法，對《紅樓夢》進行深入挖掘，以期為作者問題提供一個更為客觀、科學的解答。</a:t>
            </a:r>
            <a:endParaRPr sz="2600"/>
          </a:p>
        </p:txBody>
      </p:sp>
      <p:sp>
        <p:nvSpPr>
          <p:cNvPr id="119" name="Google Shape;119;p5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76201" y="6105888"/>
            <a:ext cx="92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杜協昌 (臺灣大學) - 利用文本採礦探討《紅樓夢》的後四十回作者爭議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http://www.dadh-record.digital.ntu.edu.tw/config_xml/2012config/programINFO/abs/paper03_01_abs.pdf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26f069dbe0_1_4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44" name="Google Shape;444;g226f069dbe0_1_49"/>
          <p:cNvSpPr txBox="1"/>
          <p:nvPr/>
        </p:nvSpPr>
        <p:spPr>
          <a:xfrm>
            <a:off x="1138575" y="1008800"/>
            <a:ext cx="95421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使用深度學習技術建立文件嵌入，為何分類效果會略遜 </a:t>
            </a: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 建立文件嵌入的結果？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○"/>
            </a:pPr>
            <a:r>
              <a:rPr lang="zh-TW" sz="2100">
                <a:latin typeface="DFKai-SB"/>
                <a:ea typeface="DFKai-SB"/>
                <a:cs typeface="DFKai-SB"/>
                <a:sym typeface="DFKai-SB"/>
              </a:rPr>
              <a:t>高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度抽象特徵：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深度學習模型的嵌入向量通常捕捉到了資料的高度抽象特徵，這些特徵對於傳統機器學習模型來說可能過於抽象或難以解釋。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傳統機器學習模型更適合使用較簡單且易於解釋的特徵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特徵空間轉換：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深度學習模型通常對原始資料進行了複雜的特徵轉換和表示學習，這些轉換可能丟失了原始資料的某些結構信息。而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傳統機器學習模型對資料的分佈和結構有較強的假設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，如果無法在轉換後的特徵空間中滿足這些假設，則模型的性能可能下降。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資料不匹配：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深度學習模型通常需要大量的標記資料進行訓練，以獲得良好的性能。然而，如果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傳統機器學習模型所用的資料與深度學習模型的訓練資料不匹配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，例如資料分佈不同或特徵空間不同，那麼在應用嵌入向量時可能會遇到困難。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  <p:sp>
        <p:nvSpPr>
          <p:cNvPr id="455" name="Google Shape;455;p22"/>
          <p:cNvSpPr txBox="1"/>
          <p:nvPr/>
        </p:nvSpPr>
        <p:spPr>
          <a:xfrm>
            <a:off x="1686300" y="1289025"/>
            <a:ext cx="8819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本研究嘗試複現中研院生命科學圖書館所分享之文章『淺談中文比對系統中的「文風分析」』，透過詞頻與詞向量分析來觀察 120 回小說之文風異同，而後整合深度學習與機器學習框架，以分群與分類技術反覆驗證，為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胡適先生所考證《紅樓夢》前 80 回與後 40 回為不同人所著之結論，提出更多支持的觀點。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宥於時間不足之緣故，無法進行更多的探索，願本研究能為相關實驗工作者提供更多的啟發，同時為整合自然語言處理研究與數位人文領域之先進與後學，貢獻一己之力。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ec0c84192_0_7"/>
          <p:cNvSpPr txBox="1"/>
          <p:nvPr>
            <p:ph type="title"/>
          </p:nvPr>
        </p:nvSpPr>
        <p:spPr>
          <a:xfrm>
            <a:off x="838200" y="5256325"/>
            <a:ext cx="10515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感</a:t>
            </a: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謝您的聆聽</a:t>
            </a:r>
            <a:endParaRPr sz="395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/>
              <a:t>Q &amp; A</a:t>
            </a:r>
            <a:endParaRPr sz="3950"/>
          </a:p>
        </p:txBody>
      </p:sp>
      <p:pic>
        <p:nvPicPr>
          <p:cNvPr id="461" name="Google Shape;461;g24ec0c8419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125" y="747275"/>
            <a:ext cx="6707759" cy="43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4ec0c84192_0_7"/>
          <p:cNvSpPr txBox="1"/>
          <p:nvPr/>
        </p:nvSpPr>
        <p:spPr>
          <a:xfrm>
            <a:off x="9600200" y="2597450"/>
            <a:ext cx="249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YouTube 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連結</a:t>
            </a: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Calibri"/>
                <a:ea typeface="Calibri"/>
                <a:cs typeface="Calibri"/>
                <a:sym typeface="Calibri"/>
              </a:rPr>
              <a:t>https://www.youtube.com/watch?v=cOy2rdGe8LE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目的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本研究應用統計分析方法對《紅樓夢》前八十回和後四十回的文本進行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詞頻分析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詞向量分析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等，以探討前八十回和後四十回之間之差異性。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同時，本研究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還結合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深度學習方法對《紅樓夢》的進行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文本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分類，探討前八十回和後四十回是否由同一人所寫，嘗試透過不同的研究方法，來驗證胡適先生的考證結論。</a:t>
            </a:r>
            <a:endParaRPr sz="2600"/>
          </a:p>
        </p:txBody>
      </p:sp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e887154d3_0_1"/>
          <p:cNvSpPr txBox="1"/>
          <p:nvPr>
            <p:ph idx="1" type="body"/>
          </p:nvPr>
        </p:nvSpPr>
        <p:spPr>
          <a:xfrm>
            <a:off x="1595775" y="1976725"/>
            <a:ext cx="96750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紅樓夢甲版 來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源: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http://www.speedy7.com/cn/stguru/cht/redmansions.htm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程甲本完成于乾隆五十六年；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程乙本完成于乾隆五十七年，(後的70天左右)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官方说法“程乙本”是“程甲本”的修订版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g24e887154d3_0_1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分析項目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文本長度：計算每章的字數，了解文本長度的分佈情況。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句子長度：對每章進行句子分割，計算每個句子的字數，然後分析句子長度的統計特徵，(平均長度、最長句子和最短句子。)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標點符號：計算每章中標點符號的數量，並分析不同標點符號的使用頻率。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2023-05-30T02:07:51Z</dcterms:created>
  <dc:creator>德倫 楊</dc:creator>
</cp:coreProperties>
</file>